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348" r:id="rId2"/>
    <p:sldId id="354" r:id="rId3"/>
    <p:sldId id="355" r:id="rId4"/>
    <p:sldId id="436" r:id="rId5"/>
    <p:sldId id="356" r:id="rId6"/>
    <p:sldId id="437" r:id="rId7"/>
    <p:sldId id="438" r:id="rId8"/>
    <p:sldId id="357" r:id="rId9"/>
    <p:sldId id="358" r:id="rId10"/>
    <p:sldId id="359" r:id="rId11"/>
    <p:sldId id="439" r:id="rId12"/>
    <p:sldId id="440" r:id="rId13"/>
    <p:sldId id="441" r:id="rId14"/>
    <p:sldId id="411" r:id="rId15"/>
    <p:sldId id="363" r:id="rId16"/>
    <p:sldId id="412" r:id="rId17"/>
    <p:sldId id="365" r:id="rId18"/>
    <p:sldId id="442" r:id="rId19"/>
    <p:sldId id="443" r:id="rId20"/>
    <p:sldId id="444" r:id="rId21"/>
    <p:sldId id="413" r:id="rId22"/>
    <p:sldId id="445" r:id="rId23"/>
    <p:sldId id="446" r:id="rId24"/>
    <p:sldId id="447" r:id="rId25"/>
    <p:sldId id="414" r:id="rId26"/>
    <p:sldId id="448" r:id="rId27"/>
    <p:sldId id="415" r:id="rId28"/>
    <p:sldId id="449" r:id="rId29"/>
    <p:sldId id="450" r:id="rId30"/>
    <p:sldId id="451" r:id="rId31"/>
    <p:sldId id="452" r:id="rId32"/>
    <p:sldId id="453" r:id="rId33"/>
    <p:sldId id="454" r:id="rId34"/>
    <p:sldId id="416" r:id="rId35"/>
    <p:sldId id="455" r:id="rId36"/>
    <p:sldId id="417" r:id="rId37"/>
    <p:sldId id="458" r:id="rId38"/>
    <p:sldId id="456" r:id="rId39"/>
    <p:sldId id="418" r:id="rId40"/>
    <p:sldId id="459" r:id="rId41"/>
    <p:sldId id="457" r:id="rId42"/>
    <p:sldId id="419" r:id="rId43"/>
    <p:sldId id="422" r:id="rId44"/>
    <p:sldId id="460" r:id="rId45"/>
    <p:sldId id="461" r:id="rId46"/>
    <p:sldId id="462" r:id="rId47"/>
    <p:sldId id="423" r:id="rId48"/>
    <p:sldId id="424" r:id="rId49"/>
    <p:sldId id="463" r:id="rId50"/>
    <p:sldId id="425" r:id="rId51"/>
    <p:sldId id="426" r:id="rId52"/>
    <p:sldId id="464" r:id="rId53"/>
    <p:sldId id="427" r:id="rId54"/>
    <p:sldId id="465" r:id="rId55"/>
    <p:sldId id="428" r:id="rId56"/>
    <p:sldId id="466" r:id="rId57"/>
    <p:sldId id="469" r:id="rId58"/>
    <p:sldId id="467" r:id="rId59"/>
    <p:sldId id="470" r:id="rId60"/>
    <p:sldId id="429" r:id="rId61"/>
    <p:sldId id="430" r:id="rId62"/>
    <p:sldId id="431" r:id="rId63"/>
    <p:sldId id="471" r:id="rId64"/>
    <p:sldId id="432" r:id="rId65"/>
    <p:sldId id="472" r:id="rId66"/>
    <p:sldId id="433" r:id="rId67"/>
    <p:sldId id="434" r:id="rId68"/>
    <p:sldId id="473" r:id="rId69"/>
    <p:sldId id="435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 xmlns:mv="urn:schemas-microsoft-com:mac:vml" xmlns:mc="http://schemas.openxmlformats.org/markup-compatibility/2006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  <a:srgbClr val="001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5122" autoAdjust="0"/>
  </p:normalViewPr>
  <p:slideViewPr>
    <p:cSldViewPr>
      <p:cViewPr>
        <p:scale>
          <a:sx n="118" d="100"/>
          <a:sy n="118" d="100"/>
        </p:scale>
        <p:origin x="-142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2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179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BDD3DF0-64BE-124B-B043-9D769CF740DA}" type="slidenum">
              <a:rPr lang="en-US" sz="1200" b="0"/>
              <a:pPr/>
              <a:t>2</a:t>
            </a:fld>
            <a:endParaRPr lang="en-US" sz="1200" b="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6B384786-B47E-D744-BAAE-7264E7A42E97}" type="slidenum">
              <a:rPr lang="en-US" sz="1200" b="0"/>
              <a:pPr/>
              <a:t>3</a:t>
            </a:fld>
            <a:endParaRPr lang="en-US" sz="1200" b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8C9F73B-2547-FF42-8DD3-7CA9240EE051}" type="slidenum">
              <a:rPr lang="en-US" sz="1200" b="0"/>
              <a:pPr/>
              <a:t>4</a:t>
            </a:fld>
            <a:endParaRPr lang="en-US" sz="1200" b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8C9F73B-2547-FF42-8DD3-7CA9240EE051}" type="slidenum">
              <a:rPr lang="en-US" sz="1200" b="0"/>
              <a:pPr/>
              <a:t>5</a:t>
            </a:fld>
            <a:endParaRPr lang="en-US" sz="1200" b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8C9F73B-2547-FF42-8DD3-7CA9240EE051}" type="slidenum">
              <a:rPr lang="en-US" sz="1200" b="0"/>
              <a:pPr/>
              <a:t>6</a:t>
            </a:fld>
            <a:endParaRPr lang="en-US" sz="1200" b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8C9F73B-2547-FF42-8DD3-7CA9240EE051}" type="slidenum">
              <a:rPr lang="en-US" sz="1200" b="0"/>
              <a:pPr/>
              <a:t>7</a:t>
            </a:fld>
            <a:endParaRPr lang="en-US" sz="1200" b="0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28DA2E5-D984-2048-9349-DF1265F15465}" type="slidenum">
              <a:rPr lang="en-US" sz="1200" b="0"/>
              <a:pPr/>
              <a:t>10</a:t>
            </a:fld>
            <a:endParaRPr lang="en-US" sz="1200" b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28DA2E5-D984-2048-9349-DF1265F15465}" type="slidenum">
              <a:rPr lang="en-US" sz="1200" b="0"/>
              <a:pPr/>
              <a:t>11</a:t>
            </a:fld>
            <a:endParaRPr lang="en-US" sz="1200" b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28DA2E5-D984-2048-9349-DF1265F15465}" type="slidenum">
              <a:rPr lang="en-US" sz="1200" b="0"/>
              <a:pPr/>
              <a:t>12</a:t>
            </a:fld>
            <a:endParaRPr lang="en-US" sz="1200" b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28DA2E5-D984-2048-9349-DF1265F15465}" type="slidenum">
              <a:rPr lang="en-US" sz="1200" b="0"/>
              <a:pPr/>
              <a:t>13</a:t>
            </a:fld>
            <a:endParaRPr lang="en-US" sz="1200" b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14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39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16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900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17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18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19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20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21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21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22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23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24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25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531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26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27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9620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28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29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30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31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32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33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34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328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35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36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3400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37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5089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38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39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218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40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329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41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42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3000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43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044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44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45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46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47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900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48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3451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49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50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1019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51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784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52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53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0418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54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55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40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56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57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58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59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60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14133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61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5556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62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7943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63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64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238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65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66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159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67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1605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4103210-DA5B-3A42-9135-D52C2FC1055D}" type="slidenum">
              <a:rPr lang="en-US" sz="1200" b="0"/>
              <a:pPr/>
              <a:t>68</a:t>
            </a:fld>
            <a:endParaRPr lang="en-US" sz="1200" b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69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1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Add edition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 smtClean="0"/>
              <a:t>Chapter ##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Chapter title</a:t>
            </a:r>
            <a:endParaRPr lang="en-US" dirty="0"/>
          </a:p>
        </p:txBody>
      </p:sp>
      <p:pic>
        <p:nvPicPr>
          <p:cNvPr id="17" name="Picture 16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981200" y="6457890"/>
            <a:ext cx="716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2018,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2013, 2008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  <p:pic>
        <p:nvPicPr>
          <p:cNvPr id="15" name="Picture 14" descr="Moini_Cover_HiRE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3657600" cy="4572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50800" dir="2700000" algn="tl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007FA3"/>
              </a:buClr>
              <a:buSzPct val="100000"/>
              <a:buFont typeface="+mj-lt"/>
              <a:buAutoNum type="arabicPeriod"/>
              <a:defRPr/>
            </a:lvl1pPr>
            <a:lvl2pPr marL="800100" indent="-342900">
              <a:buClr>
                <a:srgbClr val="007FA3"/>
              </a:buClr>
              <a:buFont typeface="+mj-lt"/>
              <a:buAutoNum type="arabicPeriod"/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3061228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>
            <a:lvl1pPr marL="0" indent="0" algn="ctr">
              <a:buClr>
                <a:srgbClr val="007FA3"/>
              </a:buClr>
              <a:buSzPct val="100000"/>
              <a:buNone/>
              <a:defRPr sz="2800"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7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19456"/>
            <a:ext cx="8229600" cy="1066800"/>
          </a:xfrm>
        </p:spPr>
        <p:txBody>
          <a:bodyPr anchor="t"/>
          <a:lstStyle>
            <a:lvl1pPr>
              <a:defRPr sz="3400">
                <a:solidFill>
                  <a:srgbClr val="007FA3"/>
                </a:solidFill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981200" y="6457890"/>
            <a:ext cx="716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7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2017,</a:t>
            </a:r>
            <a:r>
              <a:rPr lang="en-US" altLang="en-US" sz="7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7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7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7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  <p:pic>
        <p:nvPicPr>
          <p:cNvPr id="6" name="Picture 5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5715000"/>
            <a:ext cx="8229600" cy="685800"/>
          </a:xfrm>
        </p:spPr>
        <p:txBody>
          <a:bodyPr anchor="b" anchorCtr="0"/>
          <a:lstStyle>
            <a:lvl1pPr>
              <a:defRPr sz="1400" b="0">
                <a:solidFill>
                  <a:schemeClr val="tx2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pic>
        <p:nvPicPr>
          <p:cNvPr id="6" name="Picture 5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981200" y="6457890"/>
            <a:ext cx="716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2018,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2013, 2008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1459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pic>
        <p:nvPicPr>
          <p:cNvPr id="9" name="Picture 8" descr="Pearson Logo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981200" y="6457890"/>
            <a:ext cx="716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2018,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2013, 2008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60" r:id="rId3"/>
    <p:sldLayoutId id="2147483659" r:id="rId4"/>
    <p:sldLayoutId id="2147483658" r:id="rId5"/>
    <p:sldLayoutId id="2147483661" r:id="rId6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rgbClr val="007FA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007FA3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 smtClean="0">
                <a:latin typeface="Arial"/>
                <a:cs typeface="Arial"/>
              </a:rPr>
              <a:t>Focus on Pharmacology:</a:t>
            </a:r>
            <a:br>
              <a:rPr lang="en-US" sz="3200" i="1" dirty="0" smtClean="0">
                <a:latin typeface="Arial"/>
                <a:cs typeface="Arial"/>
              </a:rPr>
            </a:br>
            <a:r>
              <a:rPr lang="en-US" sz="3200" i="1" dirty="0" smtClean="0">
                <a:latin typeface="Arial"/>
                <a:cs typeface="Arial"/>
              </a:rPr>
              <a:t>Essentials for Health Professionals</a:t>
            </a:r>
            <a:r>
              <a:rPr lang="en-US" i="1" dirty="0" smtClean="0">
                <a:latin typeface="Arial"/>
                <a:cs typeface="Arial"/>
              </a:rPr>
              <a:t/>
            </a:r>
            <a:br>
              <a:rPr lang="en-US" i="1" dirty="0" smtClean="0">
                <a:latin typeface="Arial"/>
                <a:cs typeface="Arial"/>
              </a:rPr>
            </a:br>
            <a:r>
              <a:rPr lang="en-US" sz="2400" b="0" dirty="0" smtClean="0">
                <a:latin typeface="Arial"/>
                <a:cs typeface="Arial"/>
              </a:rPr>
              <a:t>Third Edition</a:t>
            </a:r>
            <a:endParaRPr lang="en-US" sz="2400" b="0" dirty="0"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800" dirty="0"/>
              <a:t>Chapter </a:t>
            </a:r>
            <a:r>
              <a:rPr lang="en-US" sz="2800" dirty="0" smtClean="0"/>
              <a:t>7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400" dirty="0"/>
              <a:t>Administration of Medications</a:t>
            </a:r>
          </a:p>
        </p:txBody>
      </p:sp>
    </p:spTree>
    <p:extLst>
      <p:ext uri="{BB962C8B-B14F-4D97-AF65-F5344CB8AC3E}">
        <p14:creationId xmlns:p14="http://schemas.microsoft.com/office/powerpoint/2010/main" val="5787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Medications may cause serious harm.</a:t>
            </a:r>
          </a:p>
          <a:p>
            <a:r>
              <a:rPr lang="en-US"/>
              <a:t>Orders are from physician or authorized health care professional, per state law.</a:t>
            </a:r>
          </a:p>
          <a:p>
            <a:r>
              <a:rPr lang="en-US"/>
              <a:t>Every state has a medical practice act that defines whether a medical assistant or other caregiver (besides a nurse) can administer drugs under the supervision of a physician.</a:t>
            </a:r>
          </a:p>
          <a:p>
            <a:r>
              <a:rPr lang="en-US"/>
              <a:t>Vigilance needed to prevent errors and ensure quality patient care.</a:t>
            </a:r>
          </a:p>
        </p:txBody>
      </p:sp>
    </p:spTree>
    <p:extLst>
      <p:ext uri="{BB962C8B-B14F-4D97-AF65-F5344CB8AC3E}">
        <p14:creationId xmlns:p14="http://schemas.microsoft.com/office/powerpoint/2010/main" val="169065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Drug Administration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Assess patient health.</a:t>
            </a:r>
          </a:p>
          <a:p>
            <a:r>
              <a:rPr lang="en-US"/>
              <a:t>Before giving medications, obtain: </a:t>
            </a:r>
          </a:p>
          <a:p>
            <a:pPr lvl="1"/>
            <a:r>
              <a:rPr lang="en-US"/>
              <a:t>Medication history.</a:t>
            </a:r>
          </a:p>
          <a:p>
            <a:pPr lvl="1"/>
            <a:r>
              <a:rPr lang="en-US"/>
              <a:t>Vitamin, herb, and food supplement use.</a:t>
            </a:r>
          </a:p>
          <a:p>
            <a:r>
              <a:rPr lang="en-US"/>
              <a:t>Determine suitable route of administration.</a:t>
            </a:r>
          </a:p>
          <a:p>
            <a:r>
              <a:rPr lang="en-US"/>
              <a:t>Assess socioeconomic factors.</a:t>
            </a:r>
          </a:p>
          <a:p>
            <a:pPr lvl="1"/>
            <a:r>
              <a:rPr lang="en-US"/>
              <a:t>Ability to self-administer (if applicable)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37353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Drug Administration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Seven Rights of Drug Administration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patient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drug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dose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route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time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technique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documentation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29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Drug Administration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13182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patient</a:t>
            </a:r>
          </a:p>
          <a:p>
            <a:pPr marL="800100" lvl="1" indent="-342900"/>
            <a:r>
              <a:rPr lang="en-US"/>
              <a:t>Ask the patient his or her name or call the patient by name before administering the medication.</a:t>
            </a:r>
          </a:p>
          <a:p>
            <a:pPr marL="800100" lvl="1" indent="-342900"/>
            <a:r>
              <a:rPr lang="en-US"/>
              <a:t>Always check for allergies before administering medications.</a:t>
            </a:r>
          </a:p>
          <a:p>
            <a:pPr marL="313182" indent="-342900">
              <a:buFont typeface="+mj-lt"/>
              <a:buAutoNum type="arabicPeriod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drug</a:t>
            </a:r>
          </a:p>
          <a:p>
            <a:pPr marL="800100" lvl="1" indent="-342900"/>
            <a:r>
              <a:rPr lang="en-US"/>
              <a:t>Each time a drug is dispensed, the medication label must be checked three times during its preparation to confirm the right drug, right dose, and right strength.</a:t>
            </a:r>
          </a:p>
          <a:p>
            <a:pPr marL="800100" lvl="1" indent="-342900"/>
            <a:r>
              <a:rPr lang="en-US"/>
              <a:t>Compare the physician’s written order with the label.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29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Drug Administration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dose</a:t>
            </a:r>
          </a:p>
          <a:p>
            <a:pPr lvl="1"/>
            <a:r>
              <a:rPr lang="en-US"/>
              <a:t>Perform appropriate dosage calculations to determine the accurate dose.</a:t>
            </a:r>
          </a:p>
          <a:p>
            <a:pPr lvl="1"/>
            <a:r>
              <a:rPr lang="en-US"/>
              <a:t>Measure it out carefully.</a:t>
            </a:r>
          </a:p>
          <a:p>
            <a:pPr lvl="1"/>
            <a:r>
              <a:rPr lang="en-US"/>
              <a:t>Medication errors are significantly reduced by using unit-dose systems.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route</a:t>
            </a:r>
          </a:p>
          <a:p>
            <a:pPr marL="744538" lvl="1" indent="-258763"/>
            <a:r>
              <a:rPr lang="en-US"/>
              <a:t>Clarify the route of administration for the medication—whether it is oral, topical, or parenteral.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29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Drug Administration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time</a:t>
            </a:r>
          </a:p>
          <a:p>
            <a:pPr marL="744538" lvl="1" indent="-258763"/>
            <a:r>
              <a:rPr lang="en-US"/>
              <a:t>Clarify the appropriate time for medications to be administered.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technique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/>
              <a:t>The </a:t>
            </a:r>
            <a:r>
              <a:rPr lang="en-US" i="1"/>
              <a:t>right</a:t>
            </a:r>
            <a:r>
              <a:rPr lang="en-US"/>
              <a:t> documentation</a:t>
            </a:r>
          </a:p>
          <a:p>
            <a:pPr marL="744538" lvl="1" indent="-258763"/>
            <a:r>
              <a:rPr lang="en-US"/>
              <a:t>Document:</a:t>
            </a:r>
          </a:p>
          <a:p>
            <a:pPr marL="1144588" lvl="2" indent="-258763"/>
            <a:r>
              <a:rPr lang="en-US"/>
              <a:t>The date and time of administration</a:t>
            </a:r>
          </a:p>
          <a:p>
            <a:pPr marL="1144588" lvl="2" indent="-258763"/>
            <a:r>
              <a:rPr lang="en-US"/>
              <a:t>The drug’s name, strength, dose, and route of administration</a:t>
            </a:r>
          </a:p>
          <a:p>
            <a:pPr marL="1144588" lvl="2" indent="-258763"/>
            <a:r>
              <a:rPr lang="en-US"/>
              <a:t>Any patient reactions to the medication</a:t>
            </a:r>
          </a:p>
          <a:p>
            <a:pPr marL="1144588" lvl="2" indent="-258763"/>
            <a:r>
              <a:rPr lang="en-US"/>
              <a:t>Details of patient education regarding the drug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29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Principles of Drug Administration</a:t>
            </a:r>
          </a:p>
        </p:txBody>
      </p:sp>
      <p:sp>
        <p:nvSpPr>
          <p:cNvPr id="122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Safety in Drug Administration</a:t>
            </a:r>
          </a:p>
          <a:p>
            <a:pPr lvl="1"/>
            <a:r>
              <a:rPr lang="en-US"/>
              <a:t>Certain procedures must be performed to ensure patient safety.</a:t>
            </a:r>
          </a:p>
          <a:p>
            <a:pPr lvl="1"/>
            <a:r>
              <a:rPr lang="en-US"/>
              <a:t>Physician's order must be completely understood and clearly read.</a:t>
            </a:r>
          </a:p>
          <a:p>
            <a:pPr lvl="2"/>
            <a:r>
              <a:rPr lang="en-US"/>
              <a:t>If needed, look up drug in a handbook.</a:t>
            </a:r>
          </a:p>
          <a:p>
            <a:pPr lvl="2"/>
            <a:r>
              <a:rPr lang="en-US"/>
              <a:t>Dispense and administer after all these steps.</a:t>
            </a:r>
          </a:p>
        </p:txBody>
      </p:sp>
    </p:spTree>
    <p:extLst>
      <p:ext uri="{BB962C8B-B14F-4D97-AF65-F5344CB8AC3E}">
        <p14:creationId xmlns:p14="http://schemas.microsoft.com/office/powerpoint/2010/main" val="7982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Method of administration depends on purpose of medication.</a:t>
            </a:r>
          </a:p>
          <a:p>
            <a:pPr lvl="1"/>
            <a:r>
              <a:rPr lang="en-US"/>
              <a:t>Enteral</a:t>
            </a:r>
          </a:p>
          <a:p>
            <a:pPr lvl="2"/>
            <a:r>
              <a:rPr lang="en-US"/>
              <a:t>Absorption through GI tract</a:t>
            </a:r>
          </a:p>
          <a:p>
            <a:pPr lvl="1"/>
            <a:r>
              <a:rPr lang="en-US"/>
              <a:t>Parenteral</a:t>
            </a:r>
          </a:p>
          <a:p>
            <a:pPr lvl="2"/>
            <a:r>
              <a:rPr lang="en-US"/>
              <a:t>Injection (systemic effects)</a:t>
            </a:r>
          </a:p>
          <a:p>
            <a:pPr lvl="1"/>
            <a:r>
              <a:rPr lang="en-US"/>
              <a:t>Percutaneous</a:t>
            </a:r>
          </a:p>
          <a:p>
            <a:pPr lvl="2"/>
            <a:r>
              <a:rPr lang="en-US"/>
              <a:t>Direct contact with skin or mucous membranes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26509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Enteral Routes</a:t>
            </a:r>
          </a:p>
          <a:p>
            <a:pPr lvl="1"/>
            <a:r>
              <a:rPr lang="en-US"/>
              <a:t>Route of drug administration through the GI tract</a:t>
            </a:r>
          </a:p>
          <a:p>
            <a:pPr lvl="1"/>
            <a:r>
              <a:rPr lang="en-US"/>
              <a:t>Safe and convenient for most patients</a:t>
            </a:r>
          </a:p>
          <a:p>
            <a:pPr lvl="1"/>
            <a:r>
              <a:rPr lang="en-US"/>
              <a:t>Relatively economical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41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Enteral Routes</a:t>
            </a:r>
          </a:p>
          <a:p>
            <a:pPr lvl="1"/>
            <a:r>
              <a:rPr lang="en-US"/>
              <a:t>Oral route</a:t>
            </a:r>
          </a:p>
          <a:p>
            <a:pPr lvl="2"/>
            <a:r>
              <a:rPr lang="en-US"/>
              <a:t>Route of choice if able to swallow and retain drug in stomach</a:t>
            </a:r>
          </a:p>
          <a:p>
            <a:pPr lvl="2"/>
            <a:r>
              <a:rPr lang="en-US"/>
              <a:t>Absorbed from stomach and small intestine</a:t>
            </a:r>
          </a:p>
          <a:p>
            <a:pPr lvl="2"/>
            <a:r>
              <a:rPr lang="en-US"/>
              <a:t>Metabolized by liver (first-pass metabolism)</a:t>
            </a:r>
          </a:p>
          <a:p>
            <a:pPr lvl="2"/>
            <a:r>
              <a:rPr lang="en-US"/>
              <a:t>Contraindicated when a patient is vomiting, has gastric or intestinal suction, or is unconscious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41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Enteral Routes</a:t>
            </a:r>
          </a:p>
          <a:p>
            <a:pPr lvl="1"/>
            <a:r>
              <a:rPr lang="en-US"/>
              <a:t>Nasogastric and gastrostomy routes</a:t>
            </a:r>
          </a:p>
          <a:p>
            <a:pPr lvl="2"/>
            <a:r>
              <a:rPr lang="en-US"/>
              <a:t>Nasogastric (NG) tube</a:t>
            </a:r>
          </a:p>
          <a:p>
            <a:pPr lvl="3"/>
            <a:r>
              <a:rPr lang="en-US"/>
              <a:t>Inserted through nasopharynx into stomach</a:t>
            </a:r>
          </a:p>
          <a:p>
            <a:pPr lvl="2"/>
            <a:r>
              <a:rPr lang="en-US"/>
              <a:t>Gastrostomy tube</a:t>
            </a:r>
          </a:p>
          <a:p>
            <a:pPr lvl="3"/>
            <a:r>
              <a:rPr lang="en-US"/>
              <a:t>Surgically placed directly into stomach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41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Enteral Routes</a:t>
            </a:r>
          </a:p>
          <a:p>
            <a:pPr lvl="1"/>
            <a:r>
              <a:rPr lang="en-US"/>
              <a:t>Sublingual route</a:t>
            </a:r>
          </a:p>
          <a:p>
            <a:pPr lvl="2"/>
            <a:r>
              <a:rPr lang="en-US"/>
              <a:t>Placed under tongue until completely dissolved</a:t>
            </a:r>
          </a:p>
          <a:p>
            <a:pPr lvl="2"/>
            <a:r>
              <a:rPr lang="en-US"/>
              <a:t>Used when rapid action is desired</a:t>
            </a:r>
          </a:p>
          <a:p>
            <a:pPr lvl="3"/>
            <a:r>
              <a:rPr lang="en-US"/>
              <a:t>Medication bypasses the GI tract and goes directly from oral mucosa to systemic circulation.</a:t>
            </a:r>
          </a:p>
          <a:p>
            <a:pPr lvl="2"/>
            <a:r>
              <a:rPr lang="en-US"/>
              <a:t>Examples include:  </a:t>
            </a:r>
          </a:p>
          <a:p>
            <a:pPr lvl="3"/>
            <a:r>
              <a:rPr lang="en-US"/>
              <a:t>Nitroglycerin (Nitrostat) for angina pectoris</a:t>
            </a:r>
          </a:p>
          <a:p>
            <a:pPr lvl="3"/>
            <a:r>
              <a:rPr lang="en-US"/>
              <a:t>Ergotamine tartrate (Ergomar) for migraines</a:t>
            </a:r>
          </a:p>
          <a:p>
            <a:pPr lvl="4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</a:t>
            </a:r>
            <a:r>
              <a:rPr lang="en-US" smtClean="0"/>
              <a:t>   Medication given via the sublingual route.</a:t>
            </a:r>
            <a:endParaRPr lang="en-US"/>
          </a:p>
        </p:txBody>
      </p:sp>
      <p:pic>
        <p:nvPicPr>
          <p:cNvPr id="3" name="Picture 2" descr="A tablet is placed under a person’s tongu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0" y="685800"/>
            <a:ext cx="48069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5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Enteral Routes</a:t>
            </a:r>
          </a:p>
          <a:p>
            <a:pPr lvl="1"/>
            <a:r>
              <a:rPr lang="en-US"/>
              <a:t>Buccal route</a:t>
            </a:r>
          </a:p>
          <a:p>
            <a:pPr lvl="2"/>
            <a:r>
              <a:rPr lang="en-US"/>
              <a:t>A type of percutaneous route</a:t>
            </a:r>
          </a:p>
          <a:p>
            <a:pPr lvl="2"/>
            <a:r>
              <a:rPr lang="en-US"/>
              <a:t>Medication placed between gum and cheek until it dissolves.</a:t>
            </a:r>
          </a:p>
          <a:p>
            <a:pPr lvl="2"/>
            <a:r>
              <a:rPr lang="en-US"/>
              <a:t>Preferred over sublingual route for sustained-release delivery due to greater mucosal surface area</a:t>
            </a:r>
          </a:p>
        </p:txBody>
      </p:sp>
    </p:spTree>
    <p:extLst>
      <p:ext uri="{BB962C8B-B14F-4D97-AF65-F5344CB8AC3E}">
        <p14:creationId xmlns:p14="http://schemas.microsoft.com/office/powerpoint/2010/main" val="78545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7-2</a:t>
            </a:r>
            <a:r>
              <a:rPr lang="en-US" smtClean="0"/>
              <a:t>   Administration of drugs via the buccal route.</a:t>
            </a:r>
            <a:endParaRPr lang="en-US"/>
          </a:p>
        </p:txBody>
      </p:sp>
      <p:pic>
        <p:nvPicPr>
          <p:cNvPr id="3" name="Picture 2" descr="A tablet is placed between a person’s cheek and gum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609600"/>
            <a:ext cx="43561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Injection of a drug into the body with a needle and syringe</a:t>
            </a:r>
          </a:p>
          <a:p>
            <a:pPr lvl="1"/>
            <a:r>
              <a:rPr lang="en-US"/>
              <a:t>May be given via intradermal (ID), subcutaneous (SC), intramuscular (IM), or intravenous (IV) routes</a:t>
            </a:r>
          </a:p>
          <a:p>
            <a:pPr lvl="1"/>
            <a:r>
              <a:rPr lang="en-US"/>
              <a:t>More quickly absorbed than oral route</a:t>
            </a:r>
          </a:p>
          <a:p>
            <a:pPr lvl="1"/>
            <a:r>
              <a:rPr lang="en-US"/>
              <a:t>Irretrievable once injected</a:t>
            </a:r>
          </a:p>
          <a:p>
            <a:pPr lvl="1"/>
            <a:r>
              <a:rPr lang="en-US"/>
              <a:t>Require invasive procedure and aseptic technique required to avoid infection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Ampules and vials</a:t>
            </a:r>
          </a:p>
          <a:p>
            <a:pPr lvl="3"/>
            <a:r>
              <a:rPr lang="en-US"/>
              <a:t>Contain medication drawn into syringe </a:t>
            </a:r>
          </a:p>
          <a:p>
            <a:pPr lvl="2"/>
            <a:r>
              <a:rPr lang="en-US"/>
              <a:t>Syringes and needles</a:t>
            </a:r>
          </a:p>
          <a:p>
            <a:pPr lvl="3"/>
            <a:r>
              <a:rPr lang="en-US"/>
              <a:t>Withdraw medication and administer to patient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Syringes</a:t>
            </a:r>
          </a:p>
          <a:p>
            <a:pPr lvl="3"/>
            <a:r>
              <a:rPr lang="en-US" dirty="0" smtClean="0"/>
              <a:t>Barrel</a:t>
            </a:r>
          </a:p>
          <a:p>
            <a:pPr lvl="4"/>
            <a:r>
              <a:rPr lang="en-US" dirty="0" smtClean="0"/>
              <a:t>Outside part</a:t>
            </a:r>
          </a:p>
          <a:p>
            <a:pPr lvl="4"/>
            <a:r>
              <a:rPr lang="en-US" dirty="0" smtClean="0"/>
              <a:t>Printed measuring scales</a:t>
            </a:r>
          </a:p>
          <a:p>
            <a:pPr lvl="3"/>
            <a:r>
              <a:rPr lang="en-US" dirty="0" smtClean="0"/>
              <a:t>Plunger</a:t>
            </a:r>
          </a:p>
          <a:p>
            <a:pPr lvl="4"/>
            <a:r>
              <a:rPr lang="en-US" dirty="0" smtClean="0"/>
              <a:t>Fits inside barrel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Syringes</a:t>
            </a:r>
          </a:p>
          <a:p>
            <a:pPr lvl="3"/>
            <a:r>
              <a:rPr lang="en-US" dirty="0" smtClean="0"/>
              <a:t>Tip</a:t>
            </a:r>
          </a:p>
          <a:p>
            <a:pPr lvl="4"/>
            <a:r>
              <a:rPr lang="en-US" dirty="0" smtClean="0"/>
              <a:t>Connects with needle</a:t>
            </a:r>
            <a:endParaRPr lang="en-US" dirty="0"/>
          </a:p>
          <a:p>
            <a:pPr lvl="3"/>
            <a:r>
              <a:rPr lang="en-US" dirty="0" smtClean="0"/>
              <a:t>No unsterile object should contact: </a:t>
            </a:r>
          </a:p>
          <a:p>
            <a:pPr lvl="4"/>
            <a:r>
              <a:rPr lang="en-US" dirty="0" smtClean="0"/>
              <a:t>Tip or inside of barrel</a:t>
            </a:r>
          </a:p>
          <a:p>
            <a:pPr lvl="4"/>
            <a:r>
              <a:rPr lang="en-US" dirty="0" smtClean="0"/>
              <a:t>Plunger shaft</a:t>
            </a:r>
          </a:p>
          <a:p>
            <a:pPr lvl="4"/>
            <a:r>
              <a:rPr lang="en-US" dirty="0" smtClean="0"/>
              <a:t>Needle shaft or tip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7-3</a:t>
            </a:r>
            <a:r>
              <a:rPr lang="en-US" smtClean="0"/>
              <a:t>   The plunger and barrel of a standard syringe, attached to a needle, with its shaft portion identified.</a:t>
            </a:r>
            <a:endParaRPr lang="en-US"/>
          </a:p>
        </p:txBody>
      </p:sp>
      <p:pic>
        <p:nvPicPr>
          <p:cNvPr id="3" name="Picture 2" descr="A syringe. The shaft is the length of the needle; the cylindrical barrel has gradations for dosage marked along its length; the plunger is on the opposite end of the shaf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98725"/>
            <a:ext cx="8229600" cy="14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9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Syringes</a:t>
            </a:r>
          </a:p>
          <a:p>
            <a:pPr lvl="3"/>
            <a:r>
              <a:rPr lang="en-US"/>
              <a:t>Insulin syringes</a:t>
            </a:r>
          </a:p>
          <a:p>
            <a:pPr lvl="4"/>
            <a:r>
              <a:rPr lang="en-US"/>
              <a:t>Calibrated in 50-unit or 100-unit sizes</a:t>
            </a:r>
          </a:p>
          <a:p>
            <a:pPr lvl="4"/>
            <a:r>
              <a:rPr lang="en-US"/>
              <a:t>Permanently attached needles</a:t>
            </a:r>
          </a:p>
          <a:p>
            <a:pPr lvl="4"/>
            <a:r>
              <a:rPr lang="en-US"/>
              <a:t>No dead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Syringes</a:t>
            </a:r>
          </a:p>
          <a:p>
            <a:pPr lvl="3"/>
            <a:r>
              <a:rPr lang="en-US"/>
              <a:t>Tuberculin syringes</a:t>
            </a:r>
          </a:p>
          <a:p>
            <a:pPr lvl="4"/>
            <a:r>
              <a:rPr lang="en-US"/>
              <a:t>Hold 1-mL</a:t>
            </a:r>
          </a:p>
          <a:p>
            <a:pPr lvl="4"/>
            <a:r>
              <a:rPr lang="en-US"/>
              <a:t>Calibrated in hundredths of milliliters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Syringes</a:t>
            </a:r>
          </a:p>
          <a:p>
            <a:pPr lvl="3"/>
            <a:r>
              <a:rPr lang="en-US" smtClean="0"/>
              <a:t>Hypodermic </a:t>
            </a:r>
            <a:r>
              <a:rPr lang="en-US"/>
              <a:t>syringes</a:t>
            </a:r>
          </a:p>
          <a:p>
            <a:pPr lvl="4"/>
            <a:r>
              <a:rPr lang="en-US"/>
              <a:t>Available in 2-, 2.5-, 3-, and 5-mL sizes</a:t>
            </a:r>
          </a:p>
          <a:p>
            <a:pPr lvl="4"/>
            <a:r>
              <a:rPr lang="en-US" smtClean="0"/>
              <a:t>Commonly used to administer IM injections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7-4</a:t>
            </a:r>
            <a:r>
              <a:rPr lang="en-US" smtClean="0"/>
              <a:t>   Examples of tuberculin, insulin, and 3-mL hypodermic syringes.</a:t>
            </a:r>
            <a:br>
              <a:rPr lang="en-US" smtClean="0"/>
            </a:br>
            <a:r>
              <a:rPr lang="en-US" i="1" smtClean="0"/>
              <a:t>Dave King/DK Images</a:t>
            </a:r>
            <a:endParaRPr lang="en-US" i="1"/>
          </a:p>
        </p:txBody>
      </p:sp>
      <p:pic>
        <p:nvPicPr>
          <p:cNvPr id="3" name="Picture 2" descr="A variety of syringes with different length needles, and barrels of varying width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0" y="533400"/>
            <a:ext cx="45085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2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Syringes</a:t>
            </a:r>
          </a:p>
          <a:p>
            <a:pPr lvl="3"/>
            <a:r>
              <a:rPr lang="en-US" smtClean="0"/>
              <a:t>U</a:t>
            </a:r>
            <a:r>
              <a:rPr lang="en-US"/>
              <a:t>nit-dose injections</a:t>
            </a:r>
          </a:p>
          <a:p>
            <a:pPr lvl="4"/>
            <a:r>
              <a:rPr lang="en-US"/>
              <a:t>Prefilled syringes, ready to use</a:t>
            </a:r>
          </a:p>
          <a:p>
            <a:pPr lvl="4"/>
            <a:r>
              <a:rPr lang="en-US"/>
              <a:t>Prefilled sterile cartridges, needles attached to reusable holder (injection system) before use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7-5</a:t>
            </a:r>
            <a:r>
              <a:rPr lang="en-US" smtClean="0"/>
              <a:t>   Prefilled unit-dose systems.</a:t>
            </a:r>
            <a:br>
              <a:rPr lang="en-US" smtClean="0"/>
            </a:br>
            <a:r>
              <a:rPr lang="en-US" i="1" smtClean="0"/>
              <a:t>Michal Heron/Pearson Education/PH College</a:t>
            </a:r>
            <a:endParaRPr lang="en-US" i="1"/>
          </a:p>
        </p:txBody>
      </p:sp>
      <p:pic>
        <p:nvPicPr>
          <p:cNvPr id="3" name="Picture 2" descr="A syringe and its prefilled Lidocaine reservoir, shown both separated and with the reservoir inserted into the syring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39850"/>
            <a:ext cx="8229600" cy="36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Needles</a:t>
            </a:r>
          </a:p>
          <a:p>
            <a:pPr lvl="3"/>
            <a:r>
              <a:rPr lang="en-US" smtClean="0"/>
              <a:t>M</a:t>
            </a:r>
            <a:r>
              <a:rPr lang="en-US"/>
              <a:t>ost are disposable, stainless steel</a:t>
            </a:r>
          </a:p>
          <a:p>
            <a:pPr lvl="3"/>
            <a:r>
              <a:rPr lang="en-US"/>
              <a:t>Special procedure needles</a:t>
            </a:r>
          </a:p>
          <a:p>
            <a:pPr lvl="4"/>
            <a:r>
              <a:rPr lang="en-US"/>
              <a:t>Reusable</a:t>
            </a:r>
          </a:p>
          <a:p>
            <a:pPr lvl="4"/>
            <a:r>
              <a:rPr lang="en-US"/>
              <a:t>Need to be re-sharpened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Needles</a:t>
            </a:r>
          </a:p>
          <a:p>
            <a:pPr lvl="3"/>
            <a:r>
              <a:rPr lang="en-US"/>
              <a:t>Bevel</a:t>
            </a:r>
          </a:p>
          <a:p>
            <a:pPr lvl="4"/>
            <a:r>
              <a:rPr lang="en-US"/>
              <a:t>Slanted part at tip</a:t>
            </a:r>
          </a:p>
          <a:p>
            <a:pPr lvl="3"/>
            <a:r>
              <a:rPr lang="en-US"/>
              <a:t>Cannula (or shaft)</a:t>
            </a:r>
          </a:p>
          <a:p>
            <a:pPr lvl="4"/>
            <a:r>
              <a:rPr lang="en-US"/>
              <a:t>Attaches to hub</a:t>
            </a:r>
          </a:p>
          <a:p>
            <a:pPr lvl="3"/>
            <a:r>
              <a:rPr lang="en-US"/>
              <a:t>Hub</a:t>
            </a:r>
          </a:p>
          <a:p>
            <a:pPr lvl="4"/>
            <a:r>
              <a:rPr lang="en-US"/>
              <a:t>Fits onto syringe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Needles</a:t>
            </a:r>
          </a:p>
          <a:p>
            <a:pPr lvl="3"/>
            <a:r>
              <a:rPr lang="en-US"/>
              <a:t>Gauge</a:t>
            </a:r>
          </a:p>
          <a:p>
            <a:pPr lvl="4"/>
            <a:r>
              <a:rPr lang="en-US"/>
              <a:t>Diameter of shaft  </a:t>
            </a:r>
          </a:p>
          <a:p>
            <a:pPr lvl="4"/>
            <a:r>
              <a:rPr lang="en-US"/>
              <a:t>Varies rom #18 (larger) to #28 (smaller)</a:t>
            </a:r>
          </a:p>
          <a:p>
            <a:pPr lvl="3"/>
            <a:r>
              <a:rPr lang="en-US"/>
              <a:t>Length of shaft </a:t>
            </a:r>
          </a:p>
          <a:p>
            <a:pPr lvl="4"/>
            <a:r>
              <a:rPr lang="en-US"/>
              <a:t>Common range is ½ to 2 inches</a:t>
            </a:r>
          </a:p>
          <a:p>
            <a:pPr lvl="4"/>
            <a:r>
              <a:rPr lang="en-US"/>
              <a:t>Based on injection type, patient</a:t>
            </a:r>
            <a:r>
              <a:rPr lang="en-US" altLang="ja-JP"/>
              <a:t> weight, muscle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Needles</a:t>
            </a:r>
          </a:p>
          <a:p>
            <a:pPr lvl="3"/>
            <a:r>
              <a:rPr lang="en-US"/>
              <a:t>Slant or length of bevel</a:t>
            </a:r>
          </a:p>
          <a:p>
            <a:pPr lvl="4"/>
            <a:r>
              <a:rPr lang="en-US"/>
              <a:t>Longer bevels for IM, SC injections</a:t>
            </a:r>
          </a:p>
          <a:p>
            <a:pPr lvl="4"/>
            <a:r>
              <a:rPr lang="en-US"/>
              <a:t>Shorter bevels for IV, ID injections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Ampules and vials</a:t>
            </a:r>
          </a:p>
          <a:p>
            <a:pPr lvl="3"/>
            <a:r>
              <a:rPr lang="en-US"/>
              <a:t>To package sterile parenteral medications</a:t>
            </a:r>
          </a:p>
          <a:p>
            <a:pPr lvl="3"/>
            <a:r>
              <a:rPr lang="en-US"/>
              <a:t>Ampules  </a:t>
            </a:r>
          </a:p>
          <a:p>
            <a:pPr lvl="4"/>
            <a:r>
              <a:rPr lang="en-US"/>
              <a:t>Made of clear glass</a:t>
            </a:r>
          </a:p>
          <a:p>
            <a:pPr lvl="4"/>
            <a:r>
              <a:rPr lang="en-US"/>
              <a:t>Usually contain single dose of drug</a:t>
            </a:r>
          </a:p>
          <a:p>
            <a:pPr lvl="4"/>
            <a:r>
              <a:rPr lang="en-US"/>
              <a:t>Pre-scored neck that is cut open</a:t>
            </a:r>
          </a:p>
          <a:p>
            <a:pPr lvl="4"/>
            <a:r>
              <a:rPr lang="en-US"/>
              <a:t>Medication aspirated into syringe via filter needle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Equipment</a:t>
            </a:r>
          </a:p>
          <a:p>
            <a:pPr lvl="2"/>
            <a:r>
              <a:rPr lang="en-US"/>
              <a:t>Ampules and vials</a:t>
            </a:r>
          </a:p>
          <a:p>
            <a:pPr lvl="3"/>
            <a:r>
              <a:rPr lang="en-US"/>
              <a:t>Vials</a:t>
            </a:r>
          </a:p>
          <a:p>
            <a:pPr lvl="4"/>
            <a:r>
              <a:rPr lang="en-US"/>
              <a:t>Small glass bottles sealed with rubber cap</a:t>
            </a:r>
          </a:p>
          <a:p>
            <a:pPr lvl="4"/>
            <a:r>
              <a:rPr lang="en-US"/>
              <a:t>Pierced with needle to withdraw medication</a:t>
            </a:r>
          </a:p>
          <a:p>
            <a:pPr lvl="4"/>
            <a:r>
              <a:rPr lang="en-US"/>
              <a:t>Air injected before withdrawal of medication</a:t>
            </a:r>
          </a:p>
          <a:p>
            <a:pPr lvl="4"/>
            <a:r>
              <a:rPr lang="en-US"/>
              <a:t>Prevents vacuum from building up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7-6</a:t>
            </a:r>
            <a:r>
              <a:rPr lang="en-US" smtClean="0"/>
              <a:t>   Drawing medication from a vial with a syringe.</a:t>
            </a:r>
            <a:br>
              <a:rPr lang="en-US" smtClean="0"/>
            </a:br>
            <a:r>
              <a:rPr lang="en-US" i="1" smtClean="0"/>
              <a:t>Michal Heron/Pearson Education/PH College</a:t>
            </a:r>
            <a:endParaRPr lang="en-US" i="1"/>
          </a:p>
        </p:txBody>
      </p:sp>
      <p:pic>
        <p:nvPicPr>
          <p:cNvPr id="3" name="Picture 2" descr="Gloved hands draw medication from a vial with a syring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33400"/>
            <a:ext cx="80613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0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Intradermal injection (ID)</a:t>
            </a:r>
          </a:p>
          <a:p>
            <a:pPr lvl="2"/>
            <a:r>
              <a:rPr lang="en-US"/>
              <a:t>Usually in inner forearm or upper back</a:t>
            </a:r>
          </a:p>
          <a:p>
            <a:pPr lvl="3"/>
            <a:r>
              <a:rPr lang="en-US"/>
              <a:t>Just below epidermis into dermis</a:t>
            </a:r>
          </a:p>
          <a:p>
            <a:pPr lvl="2"/>
            <a:r>
              <a:rPr lang="en-US"/>
              <a:t>Often used for tuberculin or allergy tests or to give local anesthetics</a:t>
            </a:r>
          </a:p>
          <a:p>
            <a:pPr lvl="2"/>
            <a:r>
              <a:rPr lang="en-US"/>
              <a:t>Needle enters at 15-degree angle </a:t>
            </a:r>
          </a:p>
          <a:p>
            <a:pPr lvl="2"/>
            <a:r>
              <a:rPr lang="en-US"/>
              <a:t>Produces small wheal on skin</a:t>
            </a:r>
            <a:r>
              <a:rPr lang="en-US" altLang="ja-JP"/>
              <a:t> surface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7-7</a:t>
            </a:r>
            <a:r>
              <a:rPr lang="en-US" smtClean="0"/>
              <a:t>   (</a:t>
            </a:r>
            <a:r>
              <a:rPr lang="en-US" b="1" smtClean="0"/>
              <a:t>A</a:t>
            </a:r>
            <a:r>
              <a:rPr lang="en-US" smtClean="0"/>
              <a:t>) Intradermal injection. (</a:t>
            </a:r>
            <a:r>
              <a:rPr lang="en-US" b="1" smtClean="0"/>
              <a:t>B</a:t>
            </a:r>
            <a:r>
              <a:rPr lang="en-US" smtClean="0"/>
              <a:t>) Subcutaneous injection. (</a:t>
            </a:r>
            <a:r>
              <a:rPr lang="en-US" b="1" smtClean="0"/>
              <a:t>C</a:t>
            </a:r>
            <a:r>
              <a:rPr lang="en-US" smtClean="0"/>
              <a:t>) Intramuscular injection.</a:t>
            </a:r>
            <a:br>
              <a:rPr lang="en-US" smtClean="0"/>
            </a:br>
            <a:r>
              <a:rPr lang="en-US" i="1" smtClean="0"/>
              <a:t>Michal Heron/Pearson Education/PH College</a:t>
            </a:r>
            <a:endParaRPr lang="en-US" i="1"/>
          </a:p>
        </p:txBody>
      </p:sp>
      <p:pic>
        <p:nvPicPr>
          <p:cNvPr id="4" name="Picture 3" descr="Three injection sites. In Ay, gloved hands inject a syringe’s contents into an inner arm at a shallow angle.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81000"/>
            <a:ext cx="68484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0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7-8</a:t>
            </a:r>
            <a:r>
              <a:rPr lang="en-US" smtClean="0"/>
              <a:t>   Angles and depths of injection for intradermal (</a:t>
            </a:r>
            <a:r>
              <a:rPr lang="en-US" b="1" smtClean="0"/>
              <a:t>A</a:t>
            </a:r>
            <a:r>
              <a:rPr lang="en-US" smtClean="0"/>
              <a:t>), subcutaneous (</a:t>
            </a:r>
            <a:r>
              <a:rPr lang="en-US" b="1" smtClean="0"/>
              <a:t>B</a:t>
            </a:r>
            <a:r>
              <a:rPr lang="en-US" smtClean="0"/>
              <a:t>), and intramuscular (</a:t>
            </a:r>
            <a:r>
              <a:rPr lang="en-US" b="1" smtClean="0"/>
              <a:t>C</a:t>
            </a:r>
            <a:r>
              <a:rPr lang="en-US" smtClean="0"/>
              <a:t>) injections.</a:t>
            </a:r>
            <a:endParaRPr lang="en-US" i="1"/>
          </a:p>
        </p:txBody>
      </p:sp>
      <p:pic>
        <p:nvPicPr>
          <p:cNvPr id="4" name="Picture 3" descr="The three diagrams show the following increasing layers of depth: epidermis, dermis, subcutaneous tissue, and muscle. In Ay, the intradermal injection shows the needle entering the epidermis at a 15 degree angle.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4400"/>
            <a:ext cx="8229600" cy="44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4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Subcutaneous injection</a:t>
            </a:r>
          </a:p>
          <a:p>
            <a:pPr lvl="2"/>
            <a:r>
              <a:rPr lang="en-US"/>
              <a:t>Usually upper arms, back, or abdomen</a:t>
            </a:r>
          </a:p>
          <a:p>
            <a:pPr lvl="2"/>
            <a:r>
              <a:rPr lang="en-US"/>
              <a:t>Commonly used for heparin and insulin</a:t>
            </a:r>
          </a:p>
          <a:p>
            <a:pPr lvl="2"/>
            <a:r>
              <a:rPr lang="en-US"/>
              <a:t>45-degree angle usually used</a:t>
            </a:r>
          </a:p>
          <a:p>
            <a:pPr lvl="3"/>
            <a:r>
              <a:rPr lang="en-US"/>
              <a:t>Based on patient</a:t>
            </a:r>
            <a:r>
              <a:rPr lang="en-US" altLang="ja-JP"/>
              <a:t> weight</a:t>
            </a:r>
          </a:p>
          <a:p>
            <a:pPr lvl="2"/>
            <a:r>
              <a:rPr lang="en-US"/>
              <a:t>Small volumes (0.5 to 1 mL) are given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7-7 (continued)</a:t>
            </a:r>
            <a:r>
              <a:rPr lang="en-US" smtClean="0"/>
              <a:t>   (</a:t>
            </a:r>
            <a:r>
              <a:rPr lang="en-US" b="1" smtClean="0"/>
              <a:t>A</a:t>
            </a:r>
            <a:r>
              <a:rPr lang="en-US" smtClean="0"/>
              <a:t>) Intradermal injection. (</a:t>
            </a:r>
            <a:r>
              <a:rPr lang="en-US" b="1" smtClean="0"/>
              <a:t>B</a:t>
            </a:r>
            <a:r>
              <a:rPr lang="en-US" smtClean="0"/>
              <a:t>) Subcutaneous injection. (</a:t>
            </a:r>
            <a:r>
              <a:rPr lang="en-US" b="1" smtClean="0"/>
              <a:t>C</a:t>
            </a:r>
            <a:r>
              <a:rPr lang="en-US" smtClean="0"/>
              <a:t>) Intramuscular injection.</a:t>
            </a:r>
            <a:br>
              <a:rPr lang="en-US" smtClean="0"/>
            </a:br>
            <a:r>
              <a:rPr lang="en-US" i="1" smtClean="0"/>
              <a:t>Kuarmungadd/Fotolia</a:t>
            </a:r>
            <a:endParaRPr lang="en-US" i="1"/>
          </a:p>
        </p:txBody>
      </p:sp>
      <p:pic>
        <p:nvPicPr>
          <p:cNvPr id="4" name="Picture 3" descr="Three injection sites. In B, gloved hands inject a syringe into a woman’s upper arm at a less shallow angle.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57200"/>
            <a:ext cx="69754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1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7-8 (continued)</a:t>
            </a:r>
            <a:r>
              <a:rPr lang="en-US" smtClean="0"/>
              <a:t>   Angles and depths of injection for intradermal (</a:t>
            </a:r>
            <a:r>
              <a:rPr lang="en-US" b="1" smtClean="0"/>
              <a:t>A</a:t>
            </a:r>
            <a:r>
              <a:rPr lang="en-US" smtClean="0"/>
              <a:t>), subcutaneous (</a:t>
            </a:r>
            <a:r>
              <a:rPr lang="en-US" b="1" smtClean="0"/>
              <a:t>B</a:t>
            </a:r>
            <a:r>
              <a:rPr lang="en-US" smtClean="0"/>
              <a:t>), and intramuscular (</a:t>
            </a:r>
            <a:r>
              <a:rPr lang="en-US" b="1" smtClean="0"/>
              <a:t>C</a:t>
            </a:r>
            <a:r>
              <a:rPr lang="en-US" smtClean="0"/>
              <a:t>) injections.</a:t>
            </a:r>
            <a:endParaRPr lang="en-US" i="1"/>
          </a:p>
        </p:txBody>
      </p:sp>
      <p:pic>
        <p:nvPicPr>
          <p:cNvPr id="4" name="Picture 3" descr="Three diagrams of angles and depths of injection.  In B, the subcutaneous injection shows the needle passing through the epidermis and dermis to the subcutaneous tissue at a 45 degree angl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4400"/>
            <a:ext cx="8229600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5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Intramuscular (IM) injections</a:t>
            </a:r>
          </a:p>
          <a:p>
            <a:pPr lvl="2"/>
            <a:r>
              <a:rPr lang="en-US"/>
              <a:t>Usually upper arm, thigh, or hip muscles</a:t>
            </a:r>
          </a:p>
          <a:p>
            <a:pPr lvl="2"/>
            <a:r>
              <a:rPr lang="en-US"/>
              <a:t>Commonly used for drugs that irritate subcutaneous tissue</a:t>
            </a:r>
          </a:p>
          <a:p>
            <a:pPr lvl="2"/>
            <a:r>
              <a:rPr lang="en-US"/>
              <a:t>90-degree angle or Z-track method</a:t>
            </a:r>
          </a:p>
          <a:p>
            <a:pPr lvl="2"/>
            <a:r>
              <a:rPr lang="en-US"/>
              <a:t>1 to 3 mL can be given IM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7-7 (continued)</a:t>
            </a:r>
            <a:r>
              <a:rPr lang="en-US" smtClean="0"/>
              <a:t>   (</a:t>
            </a:r>
            <a:r>
              <a:rPr lang="en-US" b="1" smtClean="0"/>
              <a:t>A</a:t>
            </a:r>
            <a:r>
              <a:rPr lang="en-US" smtClean="0"/>
              <a:t>) Intradermal injection. (</a:t>
            </a:r>
            <a:r>
              <a:rPr lang="en-US" b="1" smtClean="0"/>
              <a:t>B</a:t>
            </a:r>
            <a:r>
              <a:rPr lang="en-US" smtClean="0"/>
              <a:t>) Subcutaneous injection. (</a:t>
            </a:r>
            <a:r>
              <a:rPr lang="en-US" b="1" smtClean="0"/>
              <a:t>C</a:t>
            </a:r>
            <a:r>
              <a:rPr lang="en-US" smtClean="0"/>
              <a:t>) Intramuscular injection.</a:t>
            </a:r>
            <a:br>
              <a:rPr lang="en-US" smtClean="0"/>
            </a:br>
            <a:r>
              <a:rPr lang="en-US" i="1" smtClean="0"/>
              <a:t>Michal Heron/Pearson Education/PH College</a:t>
            </a:r>
            <a:endParaRPr lang="en-US" i="1"/>
          </a:p>
        </p:txBody>
      </p:sp>
      <p:pic>
        <p:nvPicPr>
          <p:cNvPr id="3" name="Picture 2" descr="Three injection sites.  In C, gloved hands inject an infant in the thigh at a perpendicular angle to the thigh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457200"/>
            <a:ext cx="68961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3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7-8 (continued)</a:t>
            </a:r>
            <a:r>
              <a:rPr lang="en-US" smtClean="0"/>
              <a:t>   Angles and depths of injection for intradermal (</a:t>
            </a:r>
            <a:r>
              <a:rPr lang="en-US" b="1" smtClean="0"/>
              <a:t>A</a:t>
            </a:r>
            <a:r>
              <a:rPr lang="en-US" smtClean="0"/>
              <a:t>), subcutaneous (</a:t>
            </a:r>
            <a:r>
              <a:rPr lang="en-US" b="1" smtClean="0"/>
              <a:t>B</a:t>
            </a:r>
            <a:r>
              <a:rPr lang="en-US" smtClean="0"/>
              <a:t>), and intramuscular (</a:t>
            </a:r>
            <a:r>
              <a:rPr lang="en-US" b="1" smtClean="0"/>
              <a:t>C</a:t>
            </a:r>
            <a:r>
              <a:rPr lang="en-US" smtClean="0"/>
              <a:t>) injections.</a:t>
            </a:r>
            <a:endParaRPr lang="en-US" i="1"/>
          </a:p>
        </p:txBody>
      </p:sp>
      <p:pic>
        <p:nvPicPr>
          <p:cNvPr id="4" name="Picture 3" descr="Three diagrams of angles and depths of injection.  In C, the intramuscular injection shows the needle passing through the epidermis, dermis, and subcutaneous tissue into the muscle at a 90 degree angl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98525"/>
            <a:ext cx="8229600" cy="443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5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Intravenous injection</a:t>
            </a:r>
          </a:p>
          <a:p>
            <a:pPr lvl="2"/>
            <a:r>
              <a:rPr lang="en-US"/>
              <a:t>Directly into veins, usually arms</a:t>
            </a:r>
          </a:p>
          <a:p>
            <a:pPr lvl="3"/>
            <a:r>
              <a:rPr lang="en-US"/>
              <a:t>At short angle to the skin</a:t>
            </a:r>
          </a:p>
          <a:p>
            <a:pPr lvl="2"/>
            <a:r>
              <a:rPr lang="en-US"/>
              <a:t>Used for many drugs and fluids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Parenteral Routes</a:t>
            </a:r>
          </a:p>
          <a:p>
            <a:pPr lvl="1"/>
            <a:r>
              <a:rPr lang="en-US"/>
              <a:t>Intravenous injection</a:t>
            </a:r>
          </a:p>
          <a:p>
            <a:pPr lvl="2"/>
            <a:r>
              <a:rPr lang="en-US"/>
              <a:t>May be given:  </a:t>
            </a:r>
          </a:p>
          <a:p>
            <a:pPr lvl="3"/>
            <a:r>
              <a:rPr lang="en-US"/>
              <a:t>Slowly</a:t>
            </a:r>
          </a:p>
          <a:p>
            <a:pPr lvl="3"/>
            <a:r>
              <a:rPr lang="en-US"/>
              <a:t>Rapidly (IV push)</a:t>
            </a:r>
          </a:p>
          <a:p>
            <a:pPr lvl="3"/>
            <a:r>
              <a:rPr lang="en-US"/>
              <a:t>By piggyback infusion</a:t>
            </a:r>
          </a:p>
          <a:p>
            <a:pPr lvl="3"/>
            <a:r>
              <a:rPr lang="en-US"/>
              <a:t>Into existing IV line (IV port)</a:t>
            </a:r>
          </a:p>
          <a:p>
            <a:pPr lvl="3"/>
            <a:r>
              <a:rPr lang="en-US"/>
              <a:t>Into intermittent access device (heparin lock)</a:t>
            </a:r>
          </a:p>
          <a:p>
            <a:pPr lvl="3"/>
            <a:r>
              <a:rPr lang="en-US"/>
              <a:t>Added to IV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Transdermal medications</a:t>
            </a:r>
          </a:p>
          <a:p>
            <a:pPr lvl="2"/>
            <a:r>
              <a:rPr lang="en-US"/>
              <a:t>Provide sustained-release administration</a:t>
            </a:r>
          </a:p>
          <a:p>
            <a:pPr lvl="2"/>
            <a:r>
              <a:rPr lang="en-US"/>
              <a:t>Rate of drug delivery varies </a:t>
            </a:r>
          </a:p>
          <a:p>
            <a:pPr lvl="3"/>
            <a:r>
              <a:rPr lang="en-US"/>
              <a:t>12 hours to 1 week </a:t>
            </a:r>
          </a:p>
          <a:p>
            <a:pPr lvl="2"/>
            <a:r>
              <a:rPr lang="en-US"/>
              <a:t>Examples include: </a:t>
            </a:r>
          </a:p>
          <a:p>
            <a:pPr lvl="3"/>
            <a:r>
              <a:rPr lang="en-US"/>
              <a:t>Nicotine</a:t>
            </a:r>
          </a:p>
          <a:p>
            <a:pPr lvl="3"/>
            <a:r>
              <a:rPr lang="en-US"/>
              <a:t>Nitroglycerin</a:t>
            </a:r>
          </a:p>
          <a:p>
            <a:pPr lvl="3"/>
            <a:r>
              <a:rPr lang="en-US"/>
              <a:t>Estrogen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7-9   </a:t>
            </a:r>
            <a:r>
              <a:rPr lang="en-US" smtClean="0"/>
              <a:t>Examples of transdermal patches.</a:t>
            </a:r>
            <a:br>
              <a:rPr lang="en-US" smtClean="0"/>
            </a:br>
            <a:r>
              <a:rPr lang="en-US" i="1" smtClean="0"/>
              <a:t>Image Point Fr/Shutterstock</a:t>
            </a:r>
            <a:endParaRPr lang="en-US" i="1"/>
          </a:p>
        </p:txBody>
      </p:sp>
      <p:sp>
        <p:nvSpPr>
          <p:cNvPr id="3" name="TextBox 2"/>
          <p:cNvSpPr txBox="1"/>
          <p:nvPr/>
        </p:nvSpPr>
        <p:spPr>
          <a:xfrm>
            <a:off x="7268868" y="5529590"/>
            <a:ext cx="1875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dirty="0" err="1" smtClean="0">
                <a:latin typeface="Verdana"/>
                <a:cs typeface="Verdana"/>
              </a:rPr>
              <a:t>continued on next slide</a:t>
            </a:r>
          </a:p>
        </p:txBody>
      </p:sp>
      <p:pic>
        <p:nvPicPr>
          <p:cNvPr id="4" name="Picture 3" descr="In the first photo a clinician applies a transdermal patch to a patient’s arm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57200"/>
            <a:ext cx="65722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9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7-9 (continued)   </a:t>
            </a:r>
            <a:r>
              <a:rPr lang="en-US" smtClean="0"/>
              <a:t>Examples of transdermal patches.</a:t>
            </a:r>
            <a:br>
              <a:rPr lang="en-US" smtClean="0"/>
            </a:br>
            <a:r>
              <a:rPr lang="en-US" i="1" smtClean="0"/>
              <a:t>Tomasz Trojanowski/Shutterstock</a:t>
            </a:r>
            <a:endParaRPr lang="en-US" i="1"/>
          </a:p>
        </p:txBody>
      </p:sp>
      <p:pic>
        <p:nvPicPr>
          <p:cNvPr id="3" name="Picture 2" descr="The second photo shows a patient self-applying a transdermal patch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775" y="457200"/>
            <a:ext cx="33496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9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Ophthalmic route</a:t>
            </a:r>
          </a:p>
          <a:p>
            <a:pPr lvl="2"/>
            <a:r>
              <a:rPr lang="en-US"/>
              <a:t>Administered to the eyes</a:t>
            </a:r>
          </a:p>
          <a:p>
            <a:pPr lvl="2"/>
            <a:r>
              <a:rPr lang="en-US"/>
              <a:t>Instillations or irrigations – eye drops or ointments</a:t>
            </a:r>
          </a:p>
          <a:p>
            <a:pPr lvl="2"/>
            <a:r>
              <a:rPr lang="en-US"/>
              <a:t>Sterile technique required</a:t>
            </a:r>
          </a:p>
          <a:p>
            <a:pPr lvl="2"/>
            <a:r>
              <a:rPr lang="en-US"/>
              <a:t>Liquids usually diluted to less than 1% strength</a:t>
            </a:r>
          </a:p>
          <a:p>
            <a:pPr lvl="2"/>
            <a:r>
              <a:rPr lang="en-US"/>
              <a:t>Irrigations used to wash out conjunctival sac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7-10   </a:t>
            </a:r>
            <a:r>
              <a:rPr lang="en-US" smtClean="0"/>
              <a:t>Instillation of eye ointment.</a:t>
            </a:r>
            <a:br>
              <a:rPr lang="en-US" smtClean="0"/>
            </a:br>
            <a:r>
              <a:rPr lang="en-US" i="1" smtClean="0"/>
              <a:t>MedicImage/Universal Images Group/Getty images</a:t>
            </a:r>
            <a:endParaRPr lang="en-US" i="1"/>
          </a:p>
        </p:txBody>
      </p:sp>
      <p:pic>
        <p:nvPicPr>
          <p:cNvPr id="3" name="Picture 2" descr="Under a bright light a clinician applies an ointment to a person’s eye while holding the eyelid open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33400"/>
            <a:ext cx="75596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8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7-11   </a:t>
            </a:r>
            <a:r>
              <a:rPr lang="en-US" smtClean="0"/>
              <a:t>Instillation of eye drops.</a:t>
            </a:r>
            <a:br>
              <a:rPr lang="en-US" smtClean="0"/>
            </a:br>
            <a:r>
              <a:rPr lang="en-US" i="1" smtClean="0"/>
              <a:t>Seth Joel/Photodisc/Getty Images</a:t>
            </a:r>
            <a:endParaRPr lang="en-US" i="1"/>
          </a:p>
        </p:txBody>
      </p:sp>
      <p:pic>
        <p:nvPicPr>
          <p:cNvPr id="3" name="Picture 2" descr="A person self-administers eye drop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33400"/>
            <a:ext cx="3352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2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Otic route</a:t>
            </a:r>
          </a:p>
          <a:p>
            <a:pPr lvl="2"/>
            <a:r>
              <a:rPr lang="en-US"/>
              <a:t>For localized infection or inflammation</a:t>
            </a:r>
          </a:p>
          <a:p>
            <a:pPr lvl="3"/>
            <a:r>
              <a:rPr lang="en-US"/>
              <a:t>Small amount of sterilized medication dropped into ear(s)</a:t>
            </a:r>
          </a:p>
          <a:p>
            <a:pPr lvl="2"/>
            <a:r>
              <a:rPr lang="en-US"/>
              <a:t>Patient should lay on one side for 5 minutes</a:t>
            </a:r>
          </a:p>
          <a:p>
            <a:pPr lvl="3"/>
            <a:r>
              <a:rPr lang="en-US"/>
              <a:t>Allows coating of inner ear canal with medication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7-12   </a:t>
            </a:r>
            <a:r>
              <a:rPr lang="en-US" smtClean="0"/>
              <a:t>Instillation of ear medication.</a:t>
            </a:r>
            <a:br>
              <a:rPr lang="en-US" smtClean="0"/>
            </a:br>
            <a:r>
              <a:rPr lang="en-US" i="1" smtClean="0"/>
              <a:t>Susanna Price/DK Images</a:t>
            </a:r>
            <a:endParaRPr lang="en-US" i="1"/>
          </a:p>
        </p:txBody>
      </p:sp>
      <p:pic>
        <p:nvPicPr>
          <p:cNvPr id="5" name="Picture 4" descr="A hand places drops into a girl’s ea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63" y="533400"/>
            <a:ext cx="6045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01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Nasal route</a:t>
            </a:r>
          </a:p>
          <a:p>
            <a:pPr lvl="2"/>
            <a:r>
              <a:rPr lang="en-US"/>
              <a:t>Decongestants are most common instillations.</a:t>
            </a:r>
          </a:p>
          <a:p>
            <a:pPr lvl="2"/>
            <a:r>
              <a:rPr lang="en-US"/>
              <a:t>Treat infections of nasal cavity of sinuses</a:t>
            </a:r>
          </a:p>
          <a:p>
            <a:pPr lvl="2"/>
            <a:r>
              <a:rPr lang="en-US"/>
              <a:t>Many of these are OTC drugs.</a:t>
            </a:r>
          </a:p>
          <a:p>
            <a:pPr lvl="2"/>
            <a:r>
              <a:rPr lang="en-US"/>
              <a:t>Via dropper or sprays</a:t>
            </a:r>
          </a:p>
          <a:p>
            <a:pPr lvl="3"/>
            <a:r>
              <a:rPr lang="en-US"/>
              <a:t>Usually, patient is supine with head tilted back.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7-13   </a:t>
            </a:r>
            <a:r>
              <a:rPr lang="en-US" smtClean="0"/>
              <a:t>Administration of nasal medications.</a:t>
            </a:r>
            <a:br>
              <a:rPr lang="en-US" smtClean="0"/>
            </a:br>
            <a:r>
              <a:rPr lang="en-US" i="1" smtClean="0"/>
              <a:t>Comnet/Prisma/AGE Fotostock</a:t>
            </a:r>
            <a:endParaRPr lang="en-US" i="1"/>
          </a:p>
        </p:txBody>
      </p:sp>
      <p:pic>
        <p:nvPicPr>
          <p:cNvPr id="3" name="Picture 2" descr="A hand administers nose drops to a person’s nose as the person’s head is reclined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575" y="533400"/>
            <a:ext cx="32988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9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Inhalation route</a:t>
            </a:r>
          </a:p>
          <a:p>
            <a:pPr lvl="2"/>
            <a:r>
              <a:rPr lang="en-US"/>
              <a:t>Used for: </a:t>
            </a:r>
          </a:p>
          <a:p>
            <a:pPr lvl="3"/>
            <a:r>
              <a:rPr lang="en-US"/>
              <a:t>Medicines</a:t>
            </a:r>
          </a:p>
          <a:p>
            <a:pPr lvl="3"/>
            <a:r>
              <a:rPr lang="en-US"/>
              <a:t>Water vapor</a:t>
            </a:r>
          </a:p>
          <a:p>
            <a:pPr lvl="3"/>
            <a:r>
              <a:rPr lang="en-US"/>
              <a:t>Gases</a:t>
            </a:r>
          </a:p>
          <a:p>
            <a:pPr lvl="4"/>
            <a:r>
              <a:rPr lang="en-US"/>
              <a:t>Oxygen, carbon dioxide, helium</a:t>
            </a:r>
          </a:p>
          <a:p>
            <a:pPr lvl="2"/>
            <a:r>
              <a:rPr lang="en-US"/>
              <a:t>Local effects in respiratory tract through aerosols, nebulizers, Spinhalers, or metered-dose inhalers (MDIs)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Inhalation route</a:t>
            </a:r>
          </a:p>
          <a:p>
            <a:pPr lvl="2"/>
            <a:r>
              <a:rPr lang="en-US"/>
              <a:t>Oxygen is prescribed according to: </a:t>
            </a:r>
          </a:p>
          <a:p>
            <a:pPr lvl="3"/>
            <a:r>
              <a:rPr lang="en-US"/>
              <a:t>Flow rate</a:t>
            </a:r>
          </a:p>
          <a:p>
            <a:pPr lvl="4"/>
            <a:r>
              <a:rPr lang="en-US"/>
              <a:t>Liters per minute (LPM)</a:t>
            </a:r>
          </a:p>
          <a:p>
            <a:pPr lvl="3"/>
            <a:r>
              <a:rPr lang="en-US"/>
              <a:t>Concentration</a:t>
            </a:r>
          </a:p>
          <a:p>
            <a:pPr lvl="4"/>
            <a:r>
              <a:rPr lang="en-US"/>
              <a:t>Percentage (%)</a:t>
            </a:r>
          </a:p>
          <a:p>
            <a:pPr lvl="3"/>
            <a:r>
              <a:rPr lang="en-US"/>
              <a:t>Delivery method</a:t>
            </a:r>
          </a:p>
          <a:p>
            <a:pPr lvl="3"/>
            <a:r>
              <a:rPr lang="en-US"/>
              <a:t>Administration time</a:t>
            </a:r>
          </a:p>
          <a:p>
            <a:pPr lvl="2"/>
            <a:r>
              <a:rPr lang="en-US"/>
              <a:t>Toxicity may develop when 100% oxygen is breathed for a prolonged period.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Inhalation route</a:t>
            </a:r>
          </a:p>
          <a:p>
            <a:pPr lvl="2"/>
            <a:r>
              <a:rPr lang="en-US"/>
              <a:t>Predominant use for treatment of asthma or other pulmonary disorders</a:t>
            </a:r>
          </a:p>
          <a:p>
            <a:pPr lvl="3"/>
            <a:r>
              <a:rPr lang="en-US"/>
              <a:t>Commonly administered by nebulizer</a:t>
            </a:r>
          </a:p>
          <a:p>
            <a:pPr lvl="4"/>
            <a:r>
              <a:rPr lang="en-US"/>
              <a:t>Fine fog or mist</a:t>
            </a:r>
          </a:p>
          <a:p>
            <a:pPr lvl="5"/>
            <a:r>
              <a:rPr lang="en-US"/>
              <a:t>Atomization or aerosolization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Inhalation route</a:t>
            </a:r>
          </a:p>
          <a:p>
            <a:pPr lvl="2"/>
            <a:r>
              <a:rPr lang="en-US"/>
              <a:t>Predominant use for treatment of asthma or other pulmonary disorders</a:t>
            </a:r>
          </a:p>
          <a:p>
            <a:pPr lvl="3"/>
            <a:r>
              <a:rPr lang="en-US"/>
              <a:t>Commonly administered by nebulizer</a:t>
            </a:r>
          </a:p>
          <a:p>
            <a:pPr lvl="4"/>
            <a:r>
              <a:rPr lang="en-US"/>
              <a:t>Atomization</a:t>
            </a:r>
          </a:p>
          <a:p>
            <a:pPr lvl="5"/>
            <a:r>
              <a:rPr lang="en-US"/>
              <a:t>Larger droplets inhaled</a:t>
            </a:r>
          </a:p>
          <a:p>
            <a:pPr lvl="4"/>
            <a:r>
              <a:rPr lang="en-US"/>
              <a:t>Aerosolization:  </a:t>
            </a:r>
          </a:p>
          <a:p>
            <a:pPr lvl="5"/>
            <a:r>
              <a:rPr lang="en-US"/>
              <a:t>Droplets suspended in gas such as oxygen</a:t>
            </a:r>
          </a:p>
          <a:p>
            <a:pPr lvl="5"/>
            <a:r>
              <a:rPr lang="en-US"/>
              <a:t>Smaller droplets inhaled further into respiratory system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7-14   </a:t>
            </a:r>
            <a:r>
              <a:rPr lang="en-US" smtClean="0"/>
              <a:t>(</a:t>
            </a:r>
            <a:r>
              <a:rPr lang="en-US" b="1" smtClean="0"/>
              <a:t>A</a:t>
            </a:r>
            <a:r>
              <a:rPr lang="en-US" smtClean="0"/>
              <a:t>) A girl breathes mist through a nebulizer, with a bite piece in her mouth. (</a:t>
            </a:r>
            <a:r>
              <a:rPr lang="en-US" b="1" smtClean="0"/>
              <a:t>B</a:t>
            </a:r>
            <a:r>
              <a:rPr lang="en-US" smtClean="0"/>
              <a:t>) A breath-actuated inhaler. (</a:t>
            </a:r>
            <a:r>
              <a:rPr lang="en-US" b="1" smtClean="0"/>
              <a:t>C</a:t>
            </a:r>
            <a:r>
              <a:rPr lang="en-US" smtClean="0"/>
              <a:t>) An inhaler with a face mask.</a:t>
            </a:r>
            <a:br>
              <a:rPr lang="en-US" smtClean="0"/>
            </a:br>
            <a:r>
              <a:rPr lang="en-US" i="1" smtClean="0"/>
              <a:t>Michal Heron/Pearson Education/PH College</a:t>
            </a:r>
            <a:endParaRPr lang="en-US" i="1"/>
          </a:p>
        </p:txBody>
      </p:sp>
      <p:sp>
        <p:nvSpPr>
          <p:cNvPr id="3" name="TextBox 2"/>
          <p:cNvSpPr txBox="1"/>
          <p:nvPr/>
        </p:nvSpPr>
        <p:spPr>
          <a:xfrm>
            <a:off x="7268868" y="5529590"/>
            <a:ext cx="1875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dirty="0" err="1" smtClean="0">
                <a:latin typeface="Verdana"/>
                <a:cs typeface="Verdana"/>
              </a:rPr>
              <a:t>continued on next slide</a:t>
            </a:r>
          </a:p>
        </p:txBody>
      </p:sp>
      <p:pic>
        <p:nvPicPr>
          <p:cNvPr id="4" name="Picture 3" descr="Three photos. Ay: a girl breathes through a nebulizer device that has mist coming from i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457200"/>
            <a:ext cx="8178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2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7-14 (continued)   </a:t>
            </a:r>
            <a:r>
              <a:rPr lang="en-US" smtClean="0"/>
              <a:t>(</a:t>
            </a:r>
            <a:r>
              <a:rPr lang="en-US" b="1" smtClean="0"/>
              <a:t>A</a:t>
            </a:r>
            <a:r>
              <a:rPr lang="en-US" smtClean="0"/>
              <a:t>) A girl breathes mist through a nebulizer, with a bite piece in her mouth. (</a:t>
            </a:r>
            <a:r>
              <a:rPr lang="en-US" b="1" smtClean="0"/>
              <a:t>B</a:t>
            </a:r>
            <a:r>
              <a:rPr lang="en-US" smtClean="0"/>
              <a:t>) A breath-actuated inhaler. (</a:t>
            </a:r>
            <a:r>
              <a:rPr lang="en-US" b="1" smtClean="0"/>
              <a:t>C</a:t>
            </a:r>
            <a:r>
              <a:rPr lang="en-US" smtClean="0"/>
              <a:t>) An inhaler with a face mask.</a:t>
            </a:r>
            <a:br>
              <a:rPr lang="en-US" smtClean="0"/>
            </a:br>
            <a:r>
              <a:rPr lang="en-US" i="1" smtClean="0"/>
              <a:t>Steve Gorton/DK Images</a:t>
            </a:r>
            <a:endParaRPr lang="en-US" i="1"/>
          </a:p>
        </p:txBody>
      </p:sp>
      <p:sp>
        <p:nvSpPr>
          <p:cNvPr id="3" name="TextBox 2"/>
          <p:cNvSpPr txBox="1"/>
          <p:nvPr/>
        </p:nvSpPr>
        <p:spPr>
          <a:xfrm>
            <a:off x="7268868" y="5529590"/>
            <a:ext cx="1875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dirty="0" err="1" smtClean="0">
                <a:latin typeface="Verdana"/>
                <a:cs typeface="Verdana"/>
              </a:rPr>
              <a:t>continued on next slide</a:t>
            </a:r>
          </a:p>
        </p:txBody>
      </p:sp>
      <p:pic>
        <p:nvPicPr>
          <p:cNvPr id="4" name="Picture 3" descr=" B: an inhale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81000"/>
            <a:ext cx="30384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2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7-14 (continued)   </a:t>
            </a:r>
            <a:r>
              <a:rPr lang="en-US" smtClean="0"/>
              <a:t>(</a:t>
            </a:r>
            <a:r>
              <a:rPr lang="en-US" b="1" smtClean="0"/>
              <a:t>A</a:t>
            </a:r>
            <a:r>
              <a:rPr lang="en-US" smtClean="0"/>
              <a:t>) A girl breathes mist through a nebulizer, with a bite piece in her mouth. (</a:t>
            </a:r>
            <a:r>
              <a:rPr lang="en-US" b="1" smtClean="0"/>
              <a:t>B</a:t>
            </a:r>
            <a:r>
              <a:rPr lang="en-US" smtClean="0"/>
              <a:t>) A breath-actuated inhaler. (</a:t>
            </a:r>
            <a:r>
              <a:rPr lang="en-US" b="1" smtClean="0"/>
              <a:t>C</a:t>
            </a:r>
            <a:r>
              <a:rPr lang="en-US" smtClean="0"/>
              <a:t>) An inhaler with a face mask.</a:t>
            </a:r>
            <a:br>
              <a:rPr lang="en-US" smtClean="0"/>
            </a:br>
            <a:r>
              <a:rPr lang="en-US" i="1" smtClean="0"/>
              <a:t>Asiseeit/E+/Getty Images</a:t>
            </a:r>
            <a:endParaRPr lang="en-US" i="1"/>
          </a:p>
        </p:txBody>
      </p:sp>
      <p:pic>
        <p:nvPicPr>
          <p:cNvPr id="5" name="Picture 4" descr=" C: a man administers an inhaler to an infant via a face mask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850" y="457200"/>
            <a:ext cx="31051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Inhalation route</a:t>
            </a:r>
          </a:p>
          <a:p>
            <a:pPr lvl="2"/>
            <a:r>
              <a:rPr lang="en-US"/>
              <a:t>Metered-Dose Inhaler (MDI)</a:t>
            </a:r>
          </a:p>
          <a:p>
            <a:pPr lvl="3"/>
            <a:r>
              <a:rPr lang="en-US"/>
              <a:t>A handheld nebulizer</a:t>
            </a:r>
          </a:p>
          <a:p>
            <a:pPr lvl="4"/>
            <a:r>
              <a:rPr lang="en-US"/>
              <a:t>Pressured medication in container</a:t>
            </a:r>
          </a:p>
          <a:p>
            <a:pPr lvl="4"/>
            <a:r>
              <a:rPr lang="en-US"/>
              <a:t>Patient uses it to release medication through nosepiece or mouthpiece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7-15</a:t>
            </a:r>
            <a:r>
              <a:rPr lang="en-US" smtClean="0"/>
              <a:t>   Metered-dose inhaler.</a:t>
            </a:r>
            <a:br>
              <a:rPr lang="en-US" smtClean="0"/>
            </a:br>
            <a:r>
              <a:rPr lang="en-US" i="1" smtClean="0"/>
              <a:t>ballyscanlon/Digital Vision/Getty Images</a:t>
            </a:r>
            <a:endParaRPr lang="en-US" i="1"/>
          </a:p>
        </p:txBody>
      </p:sp>
      <p:pic>
        <p:nvPicPr>
          <p:cNvPr id="3" name="Picture 2" descr="A man holds an inhaler in his mouth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533400"/>
            <a:ext cx="37719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5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Vaginal route</a:t>
            </a:r>
          </a:p>
          <a:p>
            <a:pPr lvl="2"/>
            <a:r>
              <a:rPr lang="en-US"/>
              <a:t>Medications or instillations</a:t>
            </a:r>
          </a:p>
          <a:p>
            <a:pPr lvl="3"/>
            <a:r>
              <a:rPr lang="en-US"/>
              <a:t>Creams, jellies, foams, suppositories</a:t>
            </a:r>
          </a:p>
          <a:p>
            <a:pPr lvl="2"/>
            <a:r>
              <a:rPr lang="en-US"/>
              <a:t>Suppositories</a:t>
            </a:r>
          </a:p>
          <a:p>
            <a:pPr lvl="3"/>
            <a:r>
              <a:rPr lang="en-US"/>
              <a:t>Inserted with finger of gloved hand</a:t>
            </a:r>
          </a:p>
          <a:p>
            <a:pPr lvl="3"/>
            <a:r>
              <a:rPr lang="en-US"/>
              <a:t>Melt at body temperature</a:t>
            </a:r>
          </a:p>
          <a:p>
            <a:pPr lvl="2"/>
            <a:r>
              <a:rPr lang="en-US"/>
              <a:t>Vaginal creams</a:t>
            </a:r>
          </a:p>
          <a:p>
            <a:pPr lvl="3"/>
            <a:r>
              <a:rPr lang="en-US"/>
              <a:t>Instilled by using an applicator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7-16</a:t>
            </a:r>
            <a:r>
              <a:rPr lang="en-US" smtClean="0"/>
              <a:t>   (</a:t>
            </a:r>
            <a:r>
              <a:rPr lang="en-US" b="1" smtClean="0"/>
              <a:t>A</a:t>
            </a:r>
            <a:r>
              <a:rPr lang="en-US" smtClean="0"/>
              <a:t>) Instilling vaginal suppositories. (</a:t>
            </a:r>
            <a:r>
              <a:rPr lang="en-US" b="1" smtClean="0"/>
              <a:t>B</a:t>
            </a:r>
            <a:r>
              <a:rPr lang="en-US" smtClean="0"/>
              <a:t>) Instilling vaginal cream by using an applicator.</a:t>
            </a:r>
            <a:endParaRPr lang="en-US" i="1"/>
          </a:p>
        </p:txBody>
      </p:sp>
      <p:sp>
        <p:nvSpPr>
          <p:cNvPr id="3" name="TextBox 2"/>
          <p:cNvSpPr txBox="1"/>
          <p:nvPr/>
        </p:nvSpPr>
        <p:spPr>
          <a:xfrm>
            <a:off x="7268868" y="5529590"/>
            <a:ext cx="1875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i="1" dirty="0" err="1" smtClean="0">
                <a:latin typeface="Verdana"/>
                <a:cs typeface="Verdana"/>
              </a:rPr>
              <a:t>continued on next slide</a:t>
            </a:r>
          </a:p>
        </p:txBody>
      </p:sp>
      <p:pic>
        <p:nvPicPr>
          <p:cNvPr id="4" name="Picture 3" descr="Two diagrams of vaginal instillation: Ay, a finger pushes a suppository into a vaginal canal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381000"/>
            <a:ext cx="43815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9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7-16 (continued)</a:t>
            </a:r>
            <a:r>
              <a:rPr lang="en-US" smtClean="0"/>
              <a:t>   (</a:t>
            </a:r>
            <a:r>
              <a:rPr lang="en-US" b="1" smtClean="0"/>
              <a:t>A</a:t>
            </a:r>
            <a:r>
              <a:rPr lang="en-US" smtClean="0"/>
              <a:t>) Instilling vaginal suppositories. (</a:t>
            </a:r>
            <a:r>
              <a:rPr lang="en-US" b="1" smtClean="0"/>
              <a:t>B</a:t>
            </a:r>
            <a:r>
              <a:rPr lang="en-US" smtClean="0"/>
              <a:t>) Instilling vaginal cream by using an applicator.</a:t>
            </a:r>
            <a:endParaRPr lang="en-US" i="1"/>
          </a:p>
        </p:txBody>
      </p:sp>
      <p:pic>
        <p:nvPicPr>
          <p:cNvPr id="4" name="Picture 3" descr="Two diagrams of vaginal instillation: B, hands use an applicator to insert cream into a vaginal canal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750" y="533400"/>
            <a:ext cx="45402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2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Routes of Drug Administration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Other Routes of Drug Administration</a:t>
            </a:r>
          </a:p>
          <a:p>
            <a:pPr lvl="1"/>
            <a:r>
              <a:rPr lang="en-US"/>
              <a:t>Rectal route</a:t>
            </a:r>
          </a:p>
          <a:p>
            <a:pPr lvl="2"/>
            <a:r>
              <a:rPr lang="en-US"/>
              <a:t>Suppositories most often used</a:t>
            </a:r>
          </a:p>
          <a:p>
            <a:pPr lvl="2"/>
            <a:r>
              <a:rPr lang="en-US"/>
              <a:t>Useful if patient is nauseated, vomiting, or unconscious</a:t>
            </a:r>
          </a:p>
          <a:p>
            <a:pPr lvl="2"/>
            <a:r>
              <a:rPr lang="en-US"/>
              <a:t>May be solutions as an enema</a:t>
            </a:r>
          </a:p>
        </p:txBody>
      </p:sp>
    </p:spTree>
    <p:extLst>
      <p:ext uri="{BB962C8B-B14F-4D97-AF65-F5344CB8AC3E}">
        <p14:creationId xmlns:p14="http://schemas.microsoft.com/office/powerpoint/2010/main" val="4048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7-17</a:t>
            </a:r>
            <a:r>
              <a:rPr lang="en-US" smtClean="0"/>
              <a:t>   Inserting a rectal suppository into the anus.</a:t>
            </a:r>
            <a:endParaRPr lang="en-US" i="1"/>
          </a:p>
        </p:txBody>
      </p:sp>
      <p:pic>
        <p:nvPicPr>
          <p:cNvPr id="3" name="Picture 2" descr="A gloved hand inserts a rectal suppository into the anus via the anal sphincter. It is pushed past the anal rectal ridge into the rectum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609600"/>
            <a:ext cx="56769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8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08 Lecture">
  <a:themeElements>
    <a:clrScheme name="Custom 7">
      <a:dk1>
        <a:sysClr val="windowText" lastClr="000000"/>
      </a:dk1>
      <a:lt1>
        <a:sysClr val="window" lastClr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3040</TotalTime>
  <Words>2246</Words>
  <Application>Microsoft Office PowerPoint</Application>
  <PresentationFormat>On-screen Show (4:3)</PresentationFormat>
  <Paragraphs>463</Paragraphs>
  <Slides>69</Slides>
  <Notes>65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508 Lecture</vt:lpstr>
      <vt:lpstr>Focus on Pharmacology: Essentials for Health Professionals Third Edition</vt:lpstr>
      <vt:lpstr>Introduction</vt:lpstr>
      <vt:lpstr>Principles of Drug Administration</vt:lpstr>
      <vt:lpstr>Principles of Drug Administration</vt:lpstr>
      <vt:lpstr>Principles of Drug Administration</vt:lpstr>
      <vt:lpstr>Principles of Drug Administration</vt:lpstr>
      <vt:lpstr>Principles of Drug Administration</vt:lpstr>
      <vt:lpstr>Principles of Drug Administration</vt:lpstr>
      <vt:lpstr>Routes of Drug Administration</vt:lpstr>
      <vt:lpstr>Routes of Drug Administration</vt:lpstr>
      <vt:lpstr>Routes of Drug Administration</vt:lpstr>
      <vt:lpstr>Routes of Drug Administration</vt:lpstr>
      <vt:lpstr>Routes of Drug Administration</vt:lpstr>
      <vt:lpstr>Figure 7-1   Medication given via the sublingual route.</vt:lpstr>
      <vt:lpstr>Routes of Drug Administration</vt:lpstr>
      <vt:lpstr>Figure 7-2   Administration of drugs via the buccal route.</vt:lpstr>
      <vt:lpstr>Routes of Drug Administration</vt:lpstr>
      <vt:lpstr>Routes of Drug Administration</vt:lpstr>
      <vt:lpstr>Routes of Drug Administration</vt:lpstr>
      <vt:lpstr>Routes of Drug Administration</vt:lpstr>
      <vt:lpstr>Figure 7-3   The plunger and barrel of a standard syringe, attached to a needle, with its shaft portion identified.</vt:lpstr>
      <vt:lpstr>Routes of Drug Administration</vt:lpstr>
      <vt:lpstr>Routes of Drug Administration</vt:lpstr>
      <vt:lpstr>Routes of Drug Administration</vt:lpstr>
      <vt:lpstr>Figure 7-4   Examples of tuberculin, insulin, and 3-mL hypodermic syringes. Dave King/DK Images</vt:lpstr>
      <vt:lpstr>Routes of Drug Administration</vt:lpstr>
      <vt:lpstr>Figure 7-5   Prefilled unit-dose systems. Michal Heron/Pearson Education/PH College</vt:lpstr>
      <vt:lpstr>Routes of Drug Administration</vt:lpstr>
      <vt:lpstr>Routes of Drug Administration</vt:lpstr>
      <vt:lpstr>Routes of Drug Administration</vt:lpstr>
      <vt:lpstr>Routes of Drug Administration</vt:lpstr>
      <vt:lpstr>Routes of Drug Administration</vt:lpstr>
      <vt:lpstr>Routes of Drug Administration</vt:lpstr>
      <vt:lpstr>Figure 7-6   Drawing medication from a vial with a syringe. Michal Heron/Pearson Education/PH College</vt:lpstr>
      <vt:lpstr>Routes of Drug Administration</vt:lpstr>
      <vt:lpstr>Figure 7-7   (A) Intradermal injection. (B) Subcutaneous injection. (C) Intramuscular injection. Michal Heron/Pearson Education/PH College</vt:lpstr>
      <vt:lpstr>Figure 7-8   Angles and depths of injection for intradermal (A), subcutaneous (B), and intramuscular (C) injections.</vt:lpstr>
      <vt:lpstr>Routes of Drug Administration</vt:lpstr>
      <vt:lpstr>Figure 7-7 (continued)   (A) Intradermal injection. (B) Subcutaneous injection. (C) Intramuscular injection. Kuarmungadd/Fotolia</vt:lpstr>
      <vt:lpstr>Figure 7-8 (continued)   Angles and depths of injection for intradermal (A), subcutaneous (B), and intramuscular (C) injections.</vt:lpstr>
      <vt:lpstr>Routes of Drug Administration</vt:lpstr>
      <vt:lpstr>Figure 7-7 (continued)   (A) Intradermal injection. (B) Subcutaneous injection. (C) Intramuscular injection. Michal Heron/Pearson Education/PH College</vt:lpstr>
      <vt:lpstr>Figure 7-8 (continued)   Angles and depths of injection for intradermal (A), subcutaneous (B), and intramuscular (C) injections.</vt:lpstr>
      <vt:lpstr>Routes of Drug Administration</vt:lpstr>
      <vt:lpstr>Routes of Drug Administration</vt:lpstr>
      <vt:lpstr>Routes of Drug Administration</vt:lpstr>
      <vt:lpstr>Figure 7-9   Examples of transdermal patches. Image Point Fr/Shutterstock</vt:lpstr>
      <vt:lpstr>Figure 7-9 (continued)   Examples of transdermal patches. Tomasz Trojanowski/Shutterstock</vt:lpstr>
      <vt:lpstr>Routes of Drug Administration</vt:lpstr>
      <vt:lpstr>Figure 7-10   Instillation of eye ointment. MedicImage/Universal Images Group/Getty images</vt:lpstr>
      <vt:lpstr>Figure 7-11   Instillation of eye drops. Seth Joel/Photodisc/Getty Images</vt:lpstr>
      <vt:lpstr>Routes of Drug Administration</vt:lpstr>
      <vt:lpstr>Figure 7-12   Instillation of ear medication. Susanna Price/DK Images</vt:lpstr>
      <vt:lpstr>Routes of Drug Administration</vt:lpstr>
      <vt:lpstr>Figure 7-13   Administration of nasal medications. Comnet/Prisma/AGE Fotostock</vt:lpstr>
      <vt:lpstr>Routes of Drug Administration</vt:lpstr>
      <vt:lpstr>Routes of Drug Administration</vt:lpstr>
      <vt:lpstr>Routes of Drug Administration</vt:lpstr>
      <vt:lpstr>Routes of Drug Administration</vt:lpstr>
      <vt:lpstr>Figure 7-14   (A) A girl breathes mist through a nebulizer, with a bite piece in her mouth. (B) A breath-actuated inhaler. (C) An inhaler with a face mask. Michal Heron/Pearson Education/PH College</vt:lpstr>
      <vt:lpstr>Figure 7-14 (continued)   (A) A girl breathes mist through a nebulizer, with a bite piece in her mouth. (B) A breath-actuated inhaler. (C) An inhaler with a face mask. Steve Gorton/DK Images</vt:lpstr>
      <vt:lpstr>Figure 7-14 (continued)   (A) A girl breathes mist through a nebulizer, with a bite piece in her mouth. (B) A breath-actuated inhaler. (C) An inhaler with a face mask. Asiseeit/E+/Getty Images</vt:lpstr>
      <vt:lpstr>Routes of Drug Administration</vt:lpstr>
      <vt:lpstr>Figure 7-15   Metered-dose inhaler. ballyscanlon/Digital Vision/Getty Images</vt:lpstr>
      <vt:lpstr>Routes of Drug Administration</vt:lpstr>
      <vt:lpstr>Figure 7-16   (A) Instilling vaginal suppositories. (B) Instilling vaginal cream by using an applicator.</vt:lpstr>
      <vt:lpstr>Figure 7-16 (continued)   (A) Instilling vaginal suppositories. (B) Instilling vaginal cream by using an applicator.</vt:lpstr>
      <vt:lpstr>Routes of Drug Administration</vt:lpstr>
      <vt:lpstr>Figure 7-17   Inserting a rectal suppository into the anus.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 on Pharmacology: Essentials for Health Professionals, 3e</dc:title>
  <dc:creator>Jahangir Moini</dc:creator>
  <cp:lastModifiedBy>Kavita Saini</cp:lastModifiedBy>
  <cp:revision>185</cp:revision>
  <dcterms:created xsi:type="dcterms:W3CDTF">2017-04-21T00:56:12Z</dcterms:created>
  <dcterms:modified xsi:type="dcterms:W3CDTF">2018-09-14T22:04:45Z</dcterms:modified>
</cp:coreProperties>
</file>